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97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65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161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3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7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4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3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7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05BC60-FA66-4BF4-8730-8DEC20B2DB7F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D35B24-A3ED-4F16-9806-356ABA97E2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4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research/training/summer-institute-biostatistics-t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Research/Training Program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Bridget Lin</a:t>
            </a:r>
          </a:p>
          <a:p>
            <a:r>
              <a:rPr lang="en-US" dirty="0" smtClean="0"/>
              <a:t>Undergraduate, Statistics/Mathematics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4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Summer Institute for Training in Biostatistics (SIBS)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http://www.nhlbi.nih.gov/research/training/summer-institute-biostatistics-t15</a:t>
            </a:r>
            <a:endParaRPr lang="en-US" dirty="0" smtClean="0"/>
          </a:p>
          <a:p>
            <a:r>
              <a:rPr lang="en-US" dirty="0" smtClean="0"/>
              <a:t>I attended SIBS at the University of Minnesota (summer 2014)</a:t>
            </a:r>
          </a:p>
          <a:p>
            <a:r>
              <a:rPr lang="en-US" dirty="0"/>
              <a:t>T</a:t>
            </a:r>
            <a:r>
              <a:rPr lang="en-US" dirty="0" smtClean="0">
                <a:effectLst/>
              </a:rPr>
              <a:t>argets undergraduates and beginning graduate students who are interested in learning about biostatistics</a:t>
            </a:r>
          </a:p>
          <a:p>
            <a:r>
              <a:rPr lang="en-US" dirty="0" smtClean="0"/>
              <a:t>Not an REU</a:t>
            </a:r>
          </a:p>
          <a:p>
            <a:r>
              <a:rPr lang="en-US" dirty="0"/>
              <a:t>I</a:t>
            </a:r>
            <a:r>
              <a:rPr lang="en-US" dirty="0" smtClean="0">
                <a:effectLst/>
              </a:rPr>
              <a:t>ntensive introduction to </a:t>
            </a:r>
            <a:r>
              <a:rPr lang="en-US" dirty="0" err="1" smtClean="0">
                <a:effectLst/>
              </a:rPr>
              <a:t>biostatistical</a:t>
            </a:r>
            <a:r>
              <a:rPr lang="en-US" dirty="0" smtClean="0">
                <a:effectLst/>
              </a:rPr>
              <a:t> approaches and research</a:t>
            </a:r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/>
              <a:t>P</a:t>
            </a:r>
            <a:r>
              <a:rPr lang="en-US" dirty="0" smtClean="0">
                <a:effectLst/>
              </a:rPr>
              <a:t>rinciples, methodologies, uses, and applications of statistical methods in biomedical and clinical research.</a:t>
            </a:r>
            <a:endParaRPr lang="en-US" dirty="0" smtClean="0"/>
          </a:p>
          <a:p>
            <a:pPr marL="457200"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142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Risk Factor Intervention Trial (MRFIT) </a:t>
            </a:r>
          </a:p>
          <a:p>
            <a:r>
              <a:rPr lang="en-US" dirty="0" err="1" smtClean="0"/>
              <a:t>Polypill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Island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5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Multiple Risk Factor Intervention Trial (MRFIT) (1982)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Population: high-risk men aged 35 to 57 years</a:t>
            </a:r>
          </a:p>
          <a:p>
            <a:r>
              <a:rPr lang="en-US" dirty="0" smtClean="0"/>
              <a:t>Treatment: special intervention (SI) program consisting of stepped-care treatment for hypertension, counseling for cigarette smoking, and dietary advice for lowering blood cholesterol levels </a:t>
            </a:r>
          </a:p>
          <a:p>
            <a:r>
              <a:rPr lang="en-US" dirty="0" smtClean="0"/>
              <a:t>Outcomes: All cause death, smoking prevalence, coronary death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Used SAS to analyze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4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Polypill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 protocol for a clinical trial of the “</a:t>
            </a:r>
            <a:r>
              <a:rPr lang="en-US" dirty="0" err="1" smtClean="0"/>
              <a:t>polypill</a:t>
            </a:r>
            <a:r>
              <a:rPr lang="en-US" dirty="0" smtClean="0"/>
              <a:t>” to prevent cardiovascular disease (a single pill that contains blood pressure and lipid lowering treatment and aspirin)</a:t>
            </a:r>
          </a:p>
          <a:p>
            <a:r>
              <a:rPr lang="en-US" dirty="0" smtClean="0"/>
              <a:t>Absolute risk, thresholds of risk, the additive nature of major CVD risk factors on morbidity and mortality, and clinical trial design principles such as randomization and blinding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06" y="4093334"/>
            <a:ext cx="3949521" cy="24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1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Island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population of virtual human beings living in communities with ancestors, living relatives, and family units</a:t>
            </a:r>
          </a:p>
          <a:p>
            <a:r>
              <a:rPr lang="en-US" dirty="0" smtClean="0"/>
              <a:t>Can administer treatments (example: serotonin) and measure response (example: depression level)</a:t>
            </a:r>
          </a:p>
          <a:p>
            <a:r>
              <a:rPr lang="en-US" dirty="0" smtClean="0"/>
              <a:t>Mimics real world experience</a:t>
            </a:r>
          </a:p>
          <a:p>
            <a:r>
              <a:rPr lang="en-US" dirty="0"/>
              <a:t>D</a:t>
            </a:r>
            <a:r>
              <a:rPr lang="en-US" dirty="0" smtClean="0"/>
              <a:t>esign the study, collect and record the data, and analyze and interpret the study results</a:t>
            </a:r>
            <a:endParaRPr lang="en-US" dirty="0"/>
          </a:p>
        </p:txBody>
      </p:sp>
      <p:sp>
        <p:nvSpPr>
          <p:cNvPr id="4" name="AutoShape 2" descr="data:image/jpeg;base64,/9j/4AAQSkZJRgABAQAAAQABAAD/2wBDAAMCAgMCAgMDAwMEAwMEBQgFBQQEBQoHBwYIDAoMDAsKCwsNDhIQDQ4RDgsLEBYQERMUFRUVDA8XGBYUGBIUFRT/2wBDAQMEBAUEBQkFBQkUDQsNFBQUFBQUFBQUFBQUFBQUFBQUFBQUFBQUFBQUFBQUFBQUFBQUFBQUFBQUFBQUFBQUFBT/wAARCACrAQEDASIAAhEBAxEB/8QAHQAAAAcBAQEAAAAAAAAAAAAAAAECAwQFBgcICf/EAEMQAAEDAwIDBgMEBwcCBwAAAAECAwQABRESIQYxUQcTFCJBYRVxkQgygaEWI0JSYpKxFzNygsHR4SVTJENVg5Pw8f/EABsBAAIDAQEBAAAAAAAAAAAAAAIDAAEEBQYH/8QAMBEAAgEDAgUBBwQDAQAAAAAAAAECAwQREiEFEzFBUTIGFCJhgZGhccHR8CNSsRb/2gAMAwEAAhEDEQA/APTPDvEriw4ysqa71JbyAORz/vWe7R+wPhPizhQtotz7EthsKaeYWvvNknGBqwrn64rrHDsbhewSyXIaH1rWFpU6AoN/Wrfim7xLlHU3HKS1tgJAxsMV3FUcJpw2OcoKUfj3Pk/fOFJNmkuRn4siIEHypko0rKeuKplQyMgZNe0vtC3aJw+iLHdgtTnpQUoNrQVZTnHoDyPp61zOb2P8acR21yVF7JpcaG22VKnOxlNpCQnVqTlQOMEelenpXOYpz2z80cedBKTUXnB5z8IdXI8qSuGrfY1urnwTOtqWnZERyOFpynUNlD/TFUrkIpJBAGOpxW+MlLeLMsk49TMGGoY2NF4VXStEuAojbB+RzTXgF45UYJRGITzBojEOKvHIKhzFIMEjbFQhQrhZVyNJME59a0Hw/JG1D4fvyxUIZ7wav3TR+DVt5TWgMDR+3r/DFDwZ6VeCGe8Gr900pMNXQ1f+DNGIePSphlFB4RXQ0oQldDV94T2pQhnHKrSZCgEJWeRpXgldDV8IRyNqV4I9PzokAyhbhq32NOeCVq5GrxEI9Kd8Ec8qIEpWoqtPI0rwp22NXKISvQUfglYG1XpA1FP4U9DSkRSFcjVx4FXSjRCUDyo9JNRU+FOOVDwp6Vdi3rI5elDwKs8qtxBbKTwquhpXhTjkaufAL6Uv4evHKh0lZKQRTnkacRFOeRq2EJWeVOohq6VaWCs5KjwyuhoVd+DV0/KhVkPbiLvKkMLcSh51CVBBUlB0gnkM9adbv0piOEqLif4TtWy7NOMIi2Cgx1RMHXhxOEH8Kf4mscC8z0TYRjFwJUlbChhLgJ3yRyNfPtazho9eqb6pmf4VuqmLuiW62tDiSAlxQ3Hp0ruvEHHUWFw629rLhUE6iAFHHTB51yqVeI9whrjTIhhuNqIDjahgkeoI51j+KblNdQ3FTPD7bpGFE/kelC4qq0HlwTSOX8Y3PhN26T3H3Sh1x5xxUXHU55cgPauWXpXBsj9Y1ElrcJzp20/1Fb3tF7JLzbVi6hKHxLd0hpoKWvflgAda5w9Y5TEhUeRFcZfR95paMKT7EHka9Fbwp6U1N/c5VWpNPDivsZy7Ro8p9S4sdMdv0SkY/wBarvhp6flW7HBl0eYVJRbpbkdsKUp1tlRSkJ55IBAxV1I7IOLokJExzhycqK433yHWWFOpUgjOfJnG3MHl610tcEsZMOmUt8HKF2zPpSTbM745V2G19hvG19bS7B4UuUphQQoLShKAUrGQfOU5HuOXrV7x19mLjXgK3uXCda23rcxHaeky4j6FNsFexSdRBJSeZAxQOvSTUXJZfzD5NRpvS8Hn823cURth3ras8NvzA4thpS0NjUpWNgOvyp1PBN0dtLV0at8ly2OOLaExDRLWtP3k6gMAj3p2peReGYH4Z8qMWzf0rXLsgQCSTzxy9aDdkUtQAQtRIJwgZOBzNHlAGT+G/KjFsrqieyS8HgabxQWG022I8hC8uDvChQGHAORRkgc85ztis2izYSCASD7VI1Iyzh9C3FxxldTH/DPanhbBp5VrTZsJyQfpSk2xJH/FM1IEyItgzypfwwdK1ybPlQGDnpilG0BJ32GcZPWpqQLRkEWz2pz4Z5uVa1NrRpBCgQd6M21JPlIV8qJSQtmSRbwByo/ADA2rWJtOd8H6UPhHLY/Si1IEy3gB0ojAHStaLSCcAEn5UXwvQvBGD0xU5kc4yXpfVIzsKwvziUstlWOZyBipDnDa2pfhkAyVE4y0N60UezuPnDYV742rU20fo7ECmWEKdRuXAoEn2Oax1blwfw7mqnQUl8WwXBvYjHmWNb1zekRbq4DpjLKdAH7PLfJ965rcLGq3XCVGWggsuFs5IO4966fbeNiuQrxKCshQOlf3VDpVhcm+GLw2XPBCI6cqywMgnpislO5nTm3U3T/A+dCnOCVPZo4wLbpzkUpFvHStdItbXeKDQcCc/tpxTabWByBP4V1VUTSZy2sPBmPh4/dH0oVqfhv8P5UKLWisHWnu2VFvITOi+KTzHdO6cD6VAl9u9rDZSy46Fcw0QCB+Oc1jZVpt85TinVraJ+6hBJB+Zqoe4ItrqiSXUq/heOK8Oqce563VLsdBZ7dIzCkkR0lKs6iV+nypiJ2oMXOdkqCWg4CEk86wSez22rBy47+LnKmo/Z1GbJWLm6og7DIBpkYRTBbkegneMYnEcU96+WlKSE5bdUlSQOhBGKhy+HIF9nKlzP8AqKyEnvH3yVqAAABVz2AHOuOR+H0RwEpmSf8A5sVeW1pUBaO4nuLWrYhbhVirVNx9LC159SO5cMWU2u4FcB1bEZZH/hHXdTXvgepPvXX7Hxs7ZCEPSVlwDHdpcyD0GK8ow+MrnCGlEvOT+0as43aTdW1hAkRisb4XsfrWapbTmMhVjE9qWjjFhcNUx9TTex1NpT5kn501M474fu8R6NKDa2HElC23QFJUPkdq8fXXtl4onW/wRlRGo/JSmEYXj/FWVPGl3SvPi0uHP/mKwPrSI2Le7GO4S2R6jm9n3BFwuVwl2tlEC4PNnQqOdLayBsFNjY5wBnpWFnplW3hG48HNISjxzi0OONt4W2ha9RDYAAwN8j1BrkMbj6+RnUOtvNtHIAW2vIH41av9pUtxSlz1peeH3XE889a1RoVU+uRTnBrwb+R9mjh6/wBsuK7FMlRr600X48GWpC0OnGzecavQ4OSd96q732KS+zLh23GEyLneJjndzXUtaVNNLwFNoO+AM4J/rWVb7SNT4W647k7FSVYVj2NaOP2pqmOtByM/KaHN9+aNaxjABB6HlTtV0tpPKFqnR6x2ZrYtnh2/h1Fuiwg3akgMmO4nJ/wqSfvfOuZcfdmUVcmKuwxkMslnzNKVhanAfNkenPb5VcSO0YR0OKYD7ktTudS1ghCfQDG341ItXaXDZnPPSYpeDp1KD2kkn15VVOpVovUg6tOnUjhmf4J7GfjV5hIusV34UrHeusuaVKJ6e3v611i8/ZM4WYs8d6JfJDElvWt7v2wvv850ISNtOnlkc/XrWUX2uoifrIbAQtvAbQkjTj36VBk9uF4mOZdjBwJOpOlxPlNSde6qSzFtYAjRoRjhrIOC/s4N8QW1x+7THYDxAwywpJLYB31HcZI6cveutcO9j/A9htrAYsMF6SlCgZFzT4h1Z6hStvoNq5naO1+ZEU280nu3lFSXzIwprBHMDrn1qyd7VELbUudLMpxGS2gnIA9uWK5dxG/ryw6mI+F/f3N9D3SjHKp5l8yFxb2UcG211V0Uq4tOPvla4rOO5KvUDCfKPasbf7lw49HUxBtEZCtGnU3HCTn5netNP7XC5GKIsl4odGHEuDl1TuRvWUZd4ed1rcUWHVEnBPM/WulbqrCKdw5PHTcxVuXJtUYpZ67HPpcENuq0tlKenOmfArI+6fxreuuWxLx0ZWj98Hei12/H9wk+5cOa7KuG+zOXyEtso5+YKs47onO2oHGKcZtIKtwSepNbVT1vVsmOkf8AuGmHhGKSUISk+xzRqon1QLptdGZhFvWyfJlPyNPKjuJbKFKCwee2KuMN9U026lGCcijzDwA1PyZddtaU+UhKtX5U6LeW0+UEbda0fdxjGBD363/t4H9akQXYOcPtk45aTUdWKXTIvltvrgy8eFzByST6nNTolhkzVqTHZ70pxlINa83K2xxlENpWPVQzSkcVsR0qUww2wo81NthJ+tZ3dVOkIDlawe85GZ/Q66/+nq/moVpv04d/7rn1oVXvNx/qX7tQ/wBjzk52kBW407epOKa/tMIOMJ+equZeHz6n60lUfSM0vEDR8R0tXacvOAE7fxUR7TXFkYQn8DXMu6Hv9aW23ijxErdnTB2mOY+4n60odpTysYbT+BrnTbAUN/61MYabSPepsuxeG+50E8fyCAQ3n/NSkcfyjuGRn51kI7jQIBJq1ZEfPM1NcY9itDfcv/0+lJTktfnSf08eP7A+tViWI7qcbmmV21gb4P1q+bHwDy5eS7HHz2dOkY/xUaOOpCyf1Wodc1mJLDLa9s0TUtpr15UfNWNkVy33NQeP3wsZaA/zU+jtAlbaW/L1BrIu31B9G/5RSBdEr9QPYDFFrT7EUH5NseO5ATlSMfNVIHaI8N9Kdv4qz8aWnu8koO3JRphyanJ0obx/hq9cPBNEvJqW+0h0q3Skf5qcR2kOFRGEfzVl4zra/vIR/LRvBCUlQbRv7VeuPgijJGzHaA8RskfWk/2gSDzQCPc1zpyd3a+eBR/FfL96rTj4L3N6e0BxOcpSPmaSe0VaD91B/GubSbiF7ZqOZozzrTHS+xnk2u508dpDgP3U/wA1ODtJXp5J/mrlRmDJ3ojMGB5qPTHwJy/J1Qdo68/dT/NRntFcIxhP81ctEwdaIzB6GrUUuwLb8nUP7RHMfdT/ADUf9oSyCdKflqrl3jDjnRGbp9avSn2Ay/J1FHaCvV91P1pX6fqHIJ+tcr8f70oT9udXoj4BzLydTPH618wB/mpbfHZO3l/mrlRn+9G3Oz61emJWZHWP04/wfWhXKvHfxUKmmPgrMiCG0+1JcaBT6U2HaIu5FeZyz0ISm0j0pHlB5UFrqM47pIo0yE1BONjSVS9GR0qF4rTUR2VlRNGmA3gtRcilQOTU9i6KODqNZNcrY4qRDfWcf70NSUacdU3hFRbk8I2sa5qG+o1JXcypGdRGKzSe9jhBLa160k6040g52GSeeN+VPLkBSCUkpSNlrVtg/wAI9a4s+K2sG1qy/wBDYqFQmy7iTvqzVeued9zvUaayEvrQiQt4pUAUHAOOuPlvUeI5FfcaS/qwobhIzijo8Wt59cr6CqtGpHpuPmUsnOTT7MxWORpBkwWE60N62uYKtjj3qTFuMN9IUiKFjrmtj4paJev8P+DLy7jtD8ofbk+XOg5plVxcJwCoVOVdWmWUli2hJJ0leSQTTUdb0tzKk6EAZ+5tWOpxq3h6My/H/R1OjWl6kl9Qot0WCMrNSX7uotjzk/KopsrjQUWV4Wc8+QzShb3Lbbi6/qWvOkBStiPUj8vrWeHHqUt3D8jfdpY2ZCdnkqySflShNBRnOKjqYW84glaWm1NF3Cd9hzz0qYjhe6PT1NQbXPnqWptMfuoy1IUpQzuoDAOP6jOKc+O084hB/wDP5BVrPo2QlySScGghanMFJ1athjfNa22dm/EcK9MfGuHJZiJcSl8xgHtIUcAqKCQkE7ZJHr0rpfEVh4fs0NuNEstvBjuMsiQQUuuvachCznYAYGRgkoBO5psuO4eKcPuMjw6U8ucsHCZKHorZcW2sI/eIwPrypBUQVAr0qB2SdsjqD6106LFhTuE5Tl3tkuZYrS4+4VolBpLqlKHJKQShSSd1YIOeeakR+yJ+ZZXpNqjXOKtx6K1BVc2dAdLyclsleMkDCkk41p351hXGrxSy8NeMDnw6D2icn8Sc43oKkEetdSf7NYd2sIuchSrQp1eiNFWtBcfydnO6zrSnIUMkZyOXXD3zg+Pa31sxrjHnKbx3iY6iotkjICsjnjpmvWWPEqV81CG0vD7/AKHBvaTsYcyp6fJR+KPU0PF9abehlpOfMRyzUZRKDXddKceqORTu6NX0SJ3i6cEgaarQon0pQewKU00aFJPoywMgUEygKgd8Cd6PvE9RQl5LDxYoVX94nqKFWVkdEigHyfu7mq4S00PFjG2xriqidZ1sLJOcfUOdMre11EXM6nNRnZClKBScDpTOTjdmeV1hFhrQT5qDoj6RknJP7Ww/Kq7Ut0YScGtr2V8Ex+Lr7JXNlPeDt0ZUtcZkKS5IUCkJaSpIONRVz57YA32RVqwpRcn2M8J1LiooRe7K21W+2tsOSJRW+6Mpbitg5J/fJxyGeufzoSpDcNTriShTqBjypBSn8B0q/wC0qAYV8dKILyWZSFOR4pH6xCc7ApwknB5k8gd+VYydHnsRypMcxwl0NOOyBpRqIz+OB9cV4G9u6t5Jan8K7HrqForVNLdvu/2LeY9LRbVPusNAtrS0t1psFSSrJCdjuNulQYSJMuWhha+/fOoNobBwpeRpOOfLPMUVssciZDdlILElxDobS2xlKj5c6hn0znbIpyNa5ipAUh2Oy4nKit+To0qHpnGx9cfhXL+GLwPcW0Q8yXXVLCShxX94rGlR2IOr5emKjhlLcnulJUjYOAoSQSM+v50+xaL87N8OzbHJUZ4pUZ0dfeIQVHcnOD+XrWntvZvNkQmH5lxQ1IcdP6jUh0I0nHm0K5kYOPfHMVJTjT9TAUZPbBQw4T8l1CGykI3KlOOJQnH+Inl0x+NWdttzku4CKqU1CZAOZcoLUnb1SEAlX9OtaRrglMKOrVJbk4cCVOtMkHHTzf6Vc2SzGRMjRoDJemFlYAUvutWCSfNjGAAD+GKRKvqXwjVRae5k37bIganEyYzrGAUvodcTq6K0qAx9c1DQsMtuDxaQQQnQpsk6iMkDf3x61vkokXe66wfGTUIK8qPqNk6c8jq2AxuTWUnTJtpkJXND8FbqVK1vo8OpKBklQKgNgcjI58qBTztIGUUlggLvzwUyrSXEAEEhBx+f3fxqfI4o8Za1sGGBuOSRyAz5jzG/TrT7ViusvHw/h6dcn3NKtcBkvpIVyVqSCAMb7nNbOzfZ0494hajvM8KXZth0BSXnGPDpKuegl4oAI5k0xOL6LAMYy6HO7A63b099ILbjpc1ISpeVLG3lUM/d239K6tO7cbrd7Oq1vvW+K09GXFLwacRtnV5Qg5ClYCN/KU86XL+zjcrMh745eOG7GhJCVh66JlOJcODjuWUuLOPbA67kVpoPZN2O29squnHPEF+0khZtVmZhJcxvsqQtagAeR0gkVpp0a05pwTFyuKdBYlNI5xau0LiLhuTNXZr67GRdoyocpHfhzKPUBJBxgnY7Eb4NZqbxClMlTbs0XFpTyn1x1vZ0uYAW4PUbAHUfUDpXqHhq3fZytaWS5wrcOINzpVfLtrCPXdLQCfwNXEv7RfZVwolEC1dm/A6benbuVRgXSkbZzo3/ABrqx4Zdyevp9V/Jz5cXtIvCqN/om/2OHR+PU3/hwwrLMbZbYQ5JXHS62FBxIBCyrGFbg7DOSSSBms21beKrs1KvNxu9xNpj918RflOKLSsaUtobSrdT2PQJ2Gd9Ndxvn2lOAJUtqZZ+zHgiPMQkoTJValFbYI04SU6eYJFYCZ2g22bd/i7MJlqYFlbaGVPBpGeY0LUoafT2/CtlPhN1P04++DNW9pLKnjmOX0RYqlcQ35iHbeBuFLlcrjb8vNzpCWQ09HJyQTnuxoOCFBWvSfXFaTivszbt3Cb/AOll0ssW8Oq1lyKkgKUQMa0JyoqztnmNuQJAx137aeIZrDMePNbhsp0o0eIXju9yU6SnBGTnT6H1rH3jjqatx1aJjYeXjUpqPoUrHIFfMj6VutuCXkJqTlpa7p5/gwXPtRw2VOUYZnldHsvr1Ke8cGriowlAKFDvBjUCM9QaxEq1utlRUnBHKtnL4vM3BeefU4Bgk+b+tUFyubTudKSNvWvrlu4aEpSy8bnxyjVrKrJ4wm3j5IzDocaJ2pjWTnPOrB9SXM4qC4nBNXOlCfQ9LQuZx6g1DFFkUwpZBpIcNc6VHB2YXWSRkUKY7w9TQpfLHe8FZ338X50A/g/e/OqXxvvRCZvzrjRZ3pxLtT2f2vzo23koOCoGqUTQOZp5EhDiSoncU1w1LY5daTXYuS8AMpP0ppuetlwnzoV+ytKynH0qsamZXpBp1anJKdIIHQnln0zXOq01IywnKMtzd2TtKv8ACc+FIvjrMOWoLMZ4d53ihy+9kkbcs4rt/BXCdsvPCalcQ8MNShNdQ2Lg3+r7tThIQ0pslLA1qJyV6iAScAA1tPs/8GcHcPcFJfhrftsy8MMPDitUJLshLAIMgDvEqS0dSVo8owkAnc1dcUcPQ+0a/XGfbJ7lysMiMt17iWZcUyFQVIBBbYbJ869zlehKRgnOwFeBvL2E5yhCOEtvmfRrDh1SEI1Kkm877dDlUXhbhvhi3zLpdxHmcPMLdj21jh5S4zE+W2QlYW8oBYaSCEJCMLcPmwlOKw95uHEnE3cy0WNyHGuClNxkw4Ce60AhBS0NKlBIKcZ6+u9e0OAJfZLduz2K5GNpa/R62utQk3qOJLcMJOnxbjBGVELSDnBz5sE8654/xZf591sl8tPZvdrq7EjpaeuEWL8JYUlalApLYw202oEK3Vr83m33rkN6m3k7Tp42Wxw2z9nV0nWpFtZt/wD1CFH715pCQgk7qJ7tZBzjPr6GqO98JXThkwH5MlwRJoLjagcoXgn+7WNtvqNx716tkHhe8xzxQ66lybL79gNW24hRZUM60PEHdaleTY4CQVcufFl8Q8P3iInhoyrZaOHFyXpUyQ+2p50uJQQlxLgG6lYAGhIAxy3yUzUXlN7klRxHc5/b+MpENt1Ly23RlI70adaBnqdsn0Bz7Yru/Z12dcP8WdmkKVeOI5N1uKu9en2+y9yp2K8VYYKpKjtpbyFNaCCSNwU5PHG7SzwvdoUyE80/EafUXJD7LhUUgeVwZTgggnfmCMHFavh5gQbjcLvZoj0WJIWlC5MRwttg81d0tQCinJ+6rJBzWizt1VnhRcv06nIvqjtbeVR1Yw+cun9+5qLpcOEuGA20vs+VxA6zhwy77d1ryUggLIaDaQQPn/rWVuX2sJcBkM8M8K8NWq4KJT8SZtzbhS0BuhKHEq/ElRz0pF6u4kQkokS3EaSku61g5AJ1c8bkY5fnVM9aOEJqI0hxhIWkZQSsN5OeahnH4mvbUOC0WliO/wAz5fV9qLilKWp6l5j0f02Lcfaa7ZeLWIEZPG01iO1lSF2lhqCSDtlSmUpKumDyFRL9duL71CaRxBfrje4ja1OhMqc5IXqUd1eZR398U2uTZmg0lgqaaSFDSlwaBnoBVBd1sw20vR5TuFEjAwCMfKu1Hg8YrOUcKp7UV68tKi1nyK+JR4Ckpjwn4qyvKnJTmAR0CUD/AFqVCvZbYdMnXOSTs5qICfb7pBqnGm7RnSt4vlCcgDYg+hNUibhLtidTaiEJONCjsfmK6NOwp08allHPqcQuLjMU8P8Avc1T0zxDTyEtKUl05Xh0Iztgemwx6VmZ0FiK5qaaLJO5BVqz+NPQeJxOktxXYhdfcIShMcErUonAAT6n2FVky5BZP6tYO48yuVa3b26X+PcVTqXmr/JkdK8xiUOKKh95BH9DRNSXQnylWfXHpUJmWDsCNXvTqJTbSiVodB6tkHNNjTzjsHKMu+5ML5cSSHF5HodjTOp1ScnUT86ZXcGCCQpWocgpOKbF1cQM7aa0qnF9QI05LsPtyG0LKXm1E+mKZlqTq57YqI7dkKcKltoKsYyjY/jTEiWiQPKkpPQmnQW+xpjReegl13DukbjrUVx3c0hx8N7E71EcnITuSfpWpSUVuzoQpPsh9x3Y1H773ph2ahSSAai98OtInPfY3U6bwWPfe9Cq7vxQpetjeWZrv6SZGBkVB7+gHs1xowPVyyWDcjPOpDTuTpHI1VpczTrbpQoHnWlQSRllDJbpSUKyDTrS3NROciq5E7PPan25iW8nCVZBHmGcbYzSp0E/SZHTfc0ts4iutn8sC7z7WFgpWIklSEEEYPlzjkeddV4Q+09xBw+UOXKLHvkxlIQ3NQosPEYIyrT5VHB9UnkDua4a28F5UVAe1OtyQOlcq44VQuMqpDqPo3l3aNOlN/t9j1fb/tT2Gc+x8XTcZEYs9w5FlwGnW20EebzoUlTo6hXMbY9Dob79tEISU2mRJuUwuIzMIW2ykDke6WQSeflASOW9eOETEkfdTt7VIanJR+yAPYVyP/NWyff7nSftJfxWMRz5weorZ2j8OXW9niif2hSWr+jIjx5PDimY7OV89DKlNpVjfcq1bZ5U5Gv3Bse2pubNyst0mOvL1v3yQtEtWM7lgJJ3J5JUkbDGBXl4zy4MNhRB+tF4zRjShxC/Ukkb0M/Z2jPZZQEPaS9i8yjF/Q9Xw+1nh2c5botyukaJKQUtuOyGHy2CTz8iSQgZ3235DPOqLivtN4YhN3GJAW/dHDpEN6E27Gjx8LOvyr3cCgNk6RjWTnbB85i4u5ydSj1KiaULq6g6tBV8zWm14FC0mqlNvKMHEuNXPEreVtVpx0v5fz3+ZtbtxkudlKQgpJ3SRuKRE4gcDCmysJQrmSkEj8TWRRc5ChlLbaM+pO9ByY8N8oT7hVenpU6keiPFuyi0o4xg2LMlhQ0tysL6qO1KUZCiSmQMlJTqHqKw/wAQePNzUPlUlu4vBIy6SPQdK0xpaliUQHZyi8xZqW1y4OoJkFOsblJpp67vrU4mS54kKx5lnChjpWeXdFkg5J/Goa7urvztmnKKgki4Wbby0sl94zuH0vMOhLiSCNOxGOW43qK9IXnJVmql9/xAThWk+1OKd7tPmV9a2whTazg1qi0kh5c8A4OTQF3dSMIWUiqt+UMnGDUVU7TnA/OqlGETVG3T7F09cFKUFLcWSOWOVGLynTpOTVCucTzFMLljrS9WnoNVqn1RojIbHmAAJphyZ6Z26VRqllQAzTa5Cs8zQ60MjalyZiU7YqOqYcnScZqtEo9M0C6Tv1pbkPVBIll3JzRd786jd8aMLzQIZowSO9+dCmNQ60KIrSZXV70ZVjeo4cNDWT61zUsHotJKQ5tTod23NQNZFEp1QxvTVLBXLyT1PH0o0SSOdV3eq60YdPWr1E5SLMzlDGDS0XFzqKqe8NDvSBzqZ3BdFMv49yUCcmpabn7isumQpPqadTMPU02MkZ5Wqe+DUJu2lOy8HqKULwf2nCr571mkySd8mjMgn1NM14Ee6RNP8fX+8PpRi+qUcFQ+lZZLyj604HVD1pvNbB9zp+DTi79SKJVzSrfUKzXfLzzow+rrRczYH3SKNH8UI5EU8m5HSDmsv4hXU06JK9I3NDzAXaxNKLoDsVUgywpexzWeEheedOCSoHIJqa0+oHuyXQujJWkkq2HpSXJ5UMayr51UiYo7KJNH4hOeVWpJdC+R5LFDqsb0CtBG5qvErPqaIyMj1qay+UyQt9J5Go6llR23pjvRmjS5vtWZvPceoYJDa1JpxTmai6z1pbbgwc7momC4juv508lzCajZydtqXvjnVgtD5cz60ErNRwTq50vVgVM4B0kjWf8A6aFR9dCpqB0mTCvehqx60yKHpWA9JpHtfvRFWcb0zQoiaR3V70eqmaWOVX1Jgc1b+lDJpsc6dTz/ABokU9gDNOp+VEkZp5KaNIU3gNKsADFHr35UYTR6d6dgTsGkEUsCjoYzVoAFKG3pRoTS+71DlR4AbEavanQfLyou59qPGNqiQDaDG5xilaKQKGr3q8AhqRtzotG/M0M59aP9qq0k3EgEbb0DnFGedJ9BQ4CC0mjSCk5pWoURUDSmiB6jSknPrTVGPWh6EwO94U+9LS6Tio9LCtqmQXFEgLzSsn51GCtxT6FVafkU1gPJ6UKPI9qFFlAmQS6PXIIo9YJxUi5ISiVKCQAA6sD+Y1Cb+/WCLyekcUsj1GBmk0pPKmoWDTSwgkUmnE/dFGkCwgg550tIOaA50aaJIBsdbp9JFMJ5inU1oithD3HdQBoaxn1pHSgedMAwO0aeYojRp5ipgBjoUBSu8BG1NUpPKiAaF66Goe9IozzqgcCs52FFpNBPOjqFdAAY/wD2lftf80mj/aqFAPP/AJpJ5D/ejPP6Uk8hVYLE5NAHeioD71JksDMC6LUEmhSV8xSwUK7we9DUSKbNKH3RQltCwTn/AJpwO6VYpgnY0B/dZ9c1CsZJXe+5oVCzQosIHQj/2Q=="/>
          <p:cNvSpPr>
            <a:spLocks noChangeAspect="1" noChangeArrowheads="1"/>
          </p:cNvSpPr>
          <p:nvPr/>
        </p:nvSpPr>
        <p:spPr bwMode="auto">
          <a:xfrm>
            <a:off x="63500" y="-776288"/>
            <a:ext cx="244792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5" y="4685187"/>
            <a:ext cx="2976781" cy="19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1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Trips: Medtronic, Mayo Clinic, etc.</a:t>
            </a:r>
            <a:endParaRPr lang="en-US" dirty="0"/>
          </a:p>
          <a:p>
            <a:r>
              <a:rPr lang="en-US" dirty="0" smtClean="0"/>
              <a:t>Faculty presentations on research</a:t>
            </a:r>
          </a:p>
          <a:p>
            <a:pPr lvl="1"/>
            <a:r>
              <a:rPr lang="en-US" dirty="0" smtClean="0"/>
              <a:t>Chap Le: Use of Biostatistics to Study Seasonal Diseases</a:t>
            </a:r>
          </a:p>
          <a:p>
            <a:pPr lvl="1"/>
            <a:r>
              <a:rPr lang="en-US" dirty="0" smtClean="0"/>
              <a:t>John Hughes: Application of Spatial Statistics</a:t>
            </a:r>
          </a:p>
          <a:p>
            <a:pPr lvl="1"/>
            <a:r>
              <a:rPr lang="en-US" dirty="0" smtClean="0"/>
              <a:t>Brad Carlin: Bayesian Approaches to Clinical Trials</a:t>
            </a:r>
          </a:p>
          <a:p>
            <a:pPr lvl="1"/>
            <a:r>
              <a:rPr lang="en-US" dirty="0" smtClean="0"/>
              <a:t>Lots more!</a:t>
            </a:r>
            <a:endParaRPr lang="en-US" dirty="0" smtClean="0"/>
          </a:p>
          <a:p>
            <a:r>
              <a:rPr lang="en-US" dirty="0" smtClean="0"/>
              <a:t>Graduate school advice</a:t>
            </a:r>
          </a:p>
        </p:txBody>
      </p:sp>
    </p:spTree>
    <p:extLst>
      <p:ext uri="{BB962C8B-B14F-4D97-AF65-F5344CB8AC3E}">
        <p14:creationId xmlns:p14="http://schemas.microsoft.com/office/powerpoint/2010/main" val="365208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skills that can be applied to research in biostatistics (SAS, developing a protocol, regression methods, etc.)</a:t>
            </a:r>
          </a:p>
          <a:p>
            <a:r>
              <a:rPr lang="en-US" dirty="0" smtClean="0"/>
              <a:t>Explore different topics of research– possible research interests for graduate studies</a:t>
            </a:r>
          </a:p>
          <a:p>
            <a:r>
              <a:rPr lang="en-US" dirty="0" smtClean="0"/>
              <a:t>Evaluated my interest in the field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178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356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</vt:lpstr>
      <vt:lpstr>Summer Research/Training Program Experience</vt:lpstr>
      <vt:lpstr>Summer Institute for Training in Biostatistics (SIBS)</vt:lpstr>
      <vt:lpstr>Topics</vt:lpstr>
      <vt:lpstr>Multiple Risk Factor Intervention Trial (MRFIT) (1982) </vt:lpstr>
      <vt:lpstr>Polypill Project</vt:lpstr>
      <vt:lpstr>The Island Project</vt:lpstr>
      <vt:lpstr>Other activities</vt:lpstr>
      <vt:lpstr>Outcomes</vt:lpstr>
    </vt:vector>
  </TitlesOfParts>
  <Company>Lin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Research/Training Program Experience</dc:title>
  <dc:creator>Bridget</dc:creator>
  <cp:lastModifiedBy>Bridget</cp:lastModifiedBy>
  <cp:revision>7</cp:revision>
  <dcterms:created xsi:type="dcterms:W3CDTF">2015-02-25T09:27:49Z</dcterms:created>
  <dcterms:modified xsi:type="dcterms:W3CDTF">2015-02-25T10:07:38Z</dcterms:modified>
</cp:coreProperties>
</file>